
<file path=[Content_Types].xml><?xml version="1.0" encoding="utf-8"?>
<Types xmlns="http://schemas.openxmlformats.org/package/2006/content-types">
  <Default Extension="wmf" ContentType="image/x-wmf"/>
  <Default Extension="png" ContentType="image/png"/>
  <Default Extension="xml" ContentType="application/xml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theme/theme1.xml" ContentType="application/vnd.openxmlformats-officedocument.them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5.xml" ContentType="application/vnd.openxmlformats-officedocument.presentationml.slideLayout+xml"/>
  <Override PartName="/ppt/slides/slide20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 strictFirstAndLastChar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/>
  <p:notesSz cx="5143500" cy="91440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 /><Relationship Id="rId24" Type="http://schemas.openxmlformats.org/officeDocument/2006/relationships/tableStyles" Target="tableStyles.xml" /><Relationship Id="rId2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slide" preserve="0" showMasterPhAnim="0" type="title" userDrawn="1">
  <p:cSld name="TITL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0;p2" hidden="0"/>
          <p:cNvSpPr/>
          <p:nvPr isPhoto="0" userDrawn="0"/>
        </p:nvSpPr>
        <p:spPr bwMode="auto"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" name="Google Shape;11;p2" hidden="0"/>
          <p:cNvSpPr/>
          <p:nvPr isPhoto="0" userDrawn="0"/>
        </p:nvSpPr>
        <p:spPr bwMode="auto"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" name="Google Shape;12;p2" hidden="0"/>
          <p:cNvSpPr>
            <a:spLocks noAdjustHandles="0" noChangeArrowheads="0"/>
          </p:cNvSpPr>
          <p:nvPr isPhoto="0" userDrawn="0">
            <p:ph type="ctrTitle" hasCustomPrompt="0"/>
          </p:nvPr>
        </p:nvSpPr>
        <p:spPr bwMode="auto"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13;p2" hidden="0"/>
          <p:cNvSpPr>
            <a:spLocks noAdjustHandles="0" noChangeArrowheads="0"/>
          </p:cNvSpPr>
          <p:nvPr isPhoto="0" userDrawn="0">
            <p:ph type="subTitle" idx="1" hasCustomPrompt="0"/>
          </p:nvPr>
        </p:nvSpPr>
        <p:spPr bwMode="auto"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14;p2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ig number" preserve="0" showMasterPhAnim="0" userDrawn="1">
  <p:cSld name="BIG_NUMBER">
    <p:bg>
      <p:bgPr shadeToTitle="0">
        <a:solidFill>
          <a:schemeClr val="accent4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58;p11" hidden="0"/>
          <p:cNvSpPr>
            <a:spLocks noAdjustHandles="0" noChangeArrowheads="0"/>
          </p:cNvSpPr>
          <p:nvPr isPhoto="0" userDrawn="0">
            <p:ph type="title" hasCustomPrompt="1"/>
          </p:nvPr>
        </p:nvSpPr>
        <p:spPr bwMode="auto"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pPr>
              <a:defRPr/>
            </a:pPr>
            <a:r>
              <a:rPr/>
              <a:t>xx%</a:t>
            </a:r>
            <a:endParaRPr/>
          </a:p>
        </p:txBody>
      </p:sp>
      <p:sp>
        <p:nvSpPr>
          <p:cNvPr id="5" name="Google Shape;59;p11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" name="Google Shape;60;p11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lank" preserve="0" showMasterPhAnim="0" type="blank" userDrawn="1">
  <p:cSld name="BLANK">
    <p:bg>
      <p:bgPr shadeToTitle="0">
        <a:solidFill>
          <a:schemeClr val="accent4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62;p12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header" preserve="0" showMasterPhAnim="0" type="secHead" userDrawn="1">
  <p:cSld name="SECTION_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6;p3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60950" y="2065349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pPr>
              <a:defRPr/>
            </a:pPr>
            <a:endParaRPr/>
          </a:p>
        </p:txBody>
      </p:sp>
      <p:sp>
        <p:nvSpPr>
          <p:cNvPr id="5" name="Google Shape;17;p3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body" preserve="0" showMasterPhAnim="0" type="tx" userDrawn="1">
  <p:cSld name="TITLE_AND_BOD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9;p4" hidden="0"/>
          <p:cNvSpPr/>
          <p:nvPr isPhoto="0" userDrawn="0"/>
        </p:nvSpPr>
        <p:spPr bwMode="auto"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" name="Google Shape;20;p4" hidden="0"/>
          <p:cNvSpPr/>
          <p:nvPr isPhoto="0" userDrawn="0"/>
        </p:nvSpPr>
        <p:spPr bwMode="auto"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" name="Google Shape;21;p4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22;p4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23;p4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two columns" preserve="0" showMasterPhAnim="0" type="twoColTx" userDrawn="1">
  <p:cSld name="TITLE_AND_TWO_COLUMNS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25;p5" hidden="0"/>
          <p:cNvSpPr/>
          <p:nvPr isPhoto="0" userDrawn="0"/>
        </p:nvSpPr>
        <p:spPr bwMode="auto"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" name="Google Shape;26;p5" hidden="0"/>
          <p:cNvSpPr/>
          <p:nvPr isPhoto="0" userDrawn="0"/>
        </p:nvSpPr>
        <p:spPr bwMode="auto"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" name="Google Shape;27;p5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28;p5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29;p5" hidden="0"/>
          <p:cNvSpPr>
            <a:spLocks noAdjustHandles="0" noChangeArrowheads="0"/>
          </p:cNvSpPr>
          <p:nvPr isPhoto="0" userDrawn="0">
            <p:ph type="body" idx="2" hasCustomPrompt="0"/>
          </p:nvPr>
        </p:nvSpPr>
        <p:spPr bwMode="auto"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9" name="Google Shape;30;p5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only" preserve="0" showMasterPhAnim="0" type="titleOnly" userDrawn="1">
  <p:cSld name="TITLE_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32;p6" hidden="0"/>
          <p:cNvSpPr/>
          <p:nvPr isPhoto="0" userDrawn="0"/>
        </p:nvSpPr>
        <p:spPr bwMode="auto"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" name="Google Shape;33;p6" hidden="0"/>
          <p:cNvSpPr/>
          <p:nvPr isPhoto="0" userDrawn="0"/>
        </p:nvSpPr>
        <p:spPr bwMode="auto"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" name="Google Shape;34;p6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35;p6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One column text" preserve="0" showMasterPhAnim="0" userDrawn="1">
  <p:cSld name="ONE_COLUMN_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37;p7" hidden="0"/>
          <p:cNvSpPr>
            <a:spLocks noAdjustHandles="0" noChangeArrowheads="0"/>
          </p:cNvSpPr>
          <p:nvPr isPhoto="0" userDrawn="0"/>
        </p:nvSpPr>
        <p:spPr bwMode="auto">
          <a:xfrm rot="10800000" flipH="1">
            <a:off x="3276600" y="25"/>
            <a:ext cx="5867399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" name="Google Shape;38;p7" hidden="0"/>
          <p:cNvSpPr/>
          <p:nvPr isPhoto="0" userDrawn="0"/>
        </p:nvSpPr>
        <p:spPr bwMode="auto">
          <a:xfrm rot="-5400000">
            <a:off x="759150" y="2517449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" name="Google Shape;39;p7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40;p7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41;p7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Main point" preserve="0" showMasterPhAnim="0" userDrawn="1">
  <p:cSld name="MAIN_POI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43;p8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pPr>
              <a:defRPr/>
            </a:pPr>
            <a:endParaRPr/>
          </a:p>
        </p:txBody>
      </p:sp>
      <p:sp>
        <p:nvSpPr>
          <p:cNvPr id="5" name="Google Shape;44;p8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title and description" preserve="0" showMasterPhAnim="0" userDrawn="1">
  <p:cSld name="SECTION_TITLE_AND_DESCRI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46;p9" hidden="0"/>
          <p:cNvSpPr/>
          <p:nvPr isPhoto="0" userDrawn="0"/>
        </p:nvSpPr>
        <p:spPr bwMode="auto"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" name="Google Shape;47;p9" hidden="0"/>
          <p:cNvSpPr/>
          <p:nvPr isPhoto="0" userDrawn="0"/>
        </p:nvSpPr>
        <p:spPr bwMode="auto">
          <a:xfrm rot="5400000">
            <a:off x="1946425" y="2517750"/>
            <a:ext cx="5142899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" name="Google Shape;48;p9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265500" y="1233175"/>
            <a:ext cx="4045199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49;p9" hidden="0"/>
          <p:cNvSpPr>
            <a:spLocks noAdjustHandles="0" noChangeArrowheads="0"/>
          </p:cNvSpPr>
          <p:nvPr isPhoto="0" userDrawn="0">
            <p:ph type="subTitle" idx="1" hasCustomPrompt="0"/>
          </p:nvPr>
        </p:nvSpPr>
        <p:spPr bwMode="auto">
          <a:xfrm>
            <a:off x="265500" y="2779466"/>
            <a:ext cx="4045199" cy="12350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50;p9" hidden="0"/>
          <p:cNvSpPr>
            <a:spLocks noAdjustHandles="0" noChangeArrowheads="0"/>
          </p:cNvSpPr>
          <p:nvPr isPhoto="0" userDrawn="0">
            <p:ph type="body" idx="2" hasCustomPrompt="0"/>
          </p:nvPr>
        </p:nvSpPr>
        <p:spPr bwMode="auto"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9" name="Google Shape;51;p9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aption" preserve="0" showMasterPhAnim="0" userDrawn="1">
  <p:cSld name="CAPTION_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53;p10" hidden="0"/>
          <p:cNvSpPr>
            <a:spLocks noAdjustHandles="0" noChangeArrowheads="0"/>
          </p:cNvSpPr>
          <p:nvPr isPhoto="0" userDrawn="0"/>
        </p:nvSpPr>
        <p:spPr bwMode="auto"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" name="Google Shape;54;p10" hidden="0"/>
          <p:cNvSpPr/>
          <p:nvPr isPhoto="0" userDrawn="0"/>
        </p:nvSpPr>
        <p:spPr bwMode="auto">
          <a:xfrm rot="10800000" flipH="1">
            <a:off x="0" y="4622725"/>
            <a:ext cx="9144000" cy="74099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" name="Google Shape;55;p10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Google Shape;56;p10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material">
    <p:bg>
      <p:bgPr shadeToTitle="0">
        <a:solidFill>
          <a:schemeClr val="dk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6;p1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" name="Google Shape;7;p1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1pPr>
            <a:lvl2pPr marL="914400" lvl="1" indent="-317500">
              <a:lnSpc>
                <a:spcPct val="114999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2pPr>
            <a:lvl3pPr marL="1371600" lvl="2" indent="-317500">
              <a:lnSpc>
                <a:spcPct val="114999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3pPr>
            <a:lvl4pPr marL="1828800" lvl="3" indent="-317500">
              <a:lnSpc>
                <a:spcPct val="114999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4pPr>
            <a:lvl5pPr marL="2286000" lvl="4" indent="-317500">
              <a:lnSpc>
                <a:spcPct val="114999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5pPr>
            <a:lvl6pPr marL="2743200" lvl="5" indent="-317500">
              <a:lnSpc>
                <a:spcPct val="114999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6pPr>
            <a:lvl7pPr marL="3200400" lvl="6" indent="-317500">
              <a:lnSpc>
                <a:spcPct val="114999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7pPr>
            <a:lvl8pPr marL="3657600" lvl="7" indent="-317500">
              <a:lnSpc>
                <a:spcPct val="114999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8pPr>
            <a:lvl9pPr marL="4114800" lvl="8" indent="-317500">
              <a:lnSpc>
                <a:spcPct val="114999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" name="Google Shape;8;p1" hidden="0"/>
          <p:cNvSpPr>
            <a:spLocks noAdjustHandles="0" noChangeArrowheads="0"/>
          </p:cNvSpPr>
          <p:nvPr isPhoto="0" userDrawn="0">
            <p:ph type="sldNum" idx="12" hasCustomPrompt="0"/>
          </p:nvPr>
        </p:nvSpPr>
        <p:spPr bwMode="auto"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webpack.js.org/plugins/" TargetMode="External"/><Relationship Id="rId3" Type="http://schemas.openxmlformats.org/officeDocument/2006/relationships/image" Target="../media/image1.png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67;p13" hidden="0"/>
          <p:cNvSpPr>
            <a:spLocks noAdjustHandles="0" noChangeArrowheads="0"/>
          </p:cNvSpPr>
          <p:nvPr isPhoto="0" userDrawn="0">
            <p:ph type="ctrTitle" hasCustomPrompt="0"/>
          </p:nvPr>
        </p:nvSpPr>
        <p:spPr bwMode="auto"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Webpack</a:t>
            </a:r>
            <a:endParaRPr/>
          </a:p>
        </p:txBody>
      </p:sp>
      <p:pic>
        <p:nvPicPr>
          <p:cNvPr id="5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7" y="239082"/>
            <a:ext cx="1099230" cy="2154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28;p22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29;p22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По умолчанию, вывод размещается в ./dist/main.js. В нижеприведенном примере, результат работы в Webpack генерируется в файле app.js:</a:t>
            </a:r>
            <a:endParaRPr>
              <a:solidFill>
                <a:srgbClr val="666666"/>
              </a:solidFill>
            </a:endParaRPr>
          </a:p>
        </p:txBody>
      </p:sp>
      <p:sp>
        <p:nvSpPr>
          <p:cNvPr id="6" name="Google Shape;130;p22" hidden="0"/>
          <p:cNvSpPr>
            <a:spLocks noAdjustHandles="0" noChangeArrowheads="0"/>
          </p:cNvSpPr>
          <p:nvPr isPhoto="0" userDrawn="0"/>
        </p:nvSpPr>
        <p:spPr bwMode="auto">
          <a:xfrm>
            <a:off x="1316275" y="2842775"/>
            <a:ext cx="3738600" cy="22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module.exports =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output: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path: path.resolve(__dirname, 'dist'),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filename: 'app.js'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}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}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36;p23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37;p23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Чтобы импортировать файлы стилей: </a:t>
            </a:r>
            <a:endParaRPr>
              <a:solidFill>
                <a:srgbClr val="666666"/>
              </a:solidFill>
            </a:endParaRPr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FF00FF"/>
                </a:solidFill>
              </a:rPr>
              <a:t>import 'style.css'</a:t>
            </a:r>
            <a:endParaRPr>
              <a:solidFill>
                <a:srgbClr val="FF00FF"/>
              </a:solidFill>
            </a:endParaRPr>
          </a:p>
        </p:txBody>
      </p:sp>
      <p:sp>
        <p:nvSpPr>
          <p:cNvPr id="6" name="Google Shape;138;p23" hidden="0"/>
          <p:cNvSpPr>
            <a:spLocks noAdjustHandles="0" noChangeArrowheads="0"/>
          </p:cNvSpPr>
          <p:nvPr isPhoto="0" userDrawn="0"/>
        </p:nvSpPr>
        <p:spPr bwMode="auto">
          <a:xfrm>
            <a:off x="4572000" y="2571750"/>
            <a:ext cx="3978300" cy="22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module.exports =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module: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rules: [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  { test: /\.css$/, use: 'css-loader' },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]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}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}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44;p24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45;p24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2724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Babel — он используется для транспиляции современного JavaScript в ES5</a:t>
            </a:r>
            <a:endParaRPr>
              <a:solidFill>
                <a:srgbClr val="FF00FF"/>
              </a:solidFill>
            </a:endParaRPr>
          </a:p>
        </p:txBody>
      </p:sp>
      <p:sp>
        <p:nvSpPr>
          <p:cNvPr id="6" name="Google Shape;146;p24" hidden="0"/>
          <p:cNvSpPr>
            <a:spLocks noAdjustHandles="0" noChangeArrowheads="0"/>
          </p:cNvSpPr>
          <p:nvPr isPhoto="0" userDrawn="0"/>
        </p:nvSpPr>
        <p:spPr bwMode="auto">
          <a:xfrm>
            <a:off x="4572000" y="1731100"/>
            <a:ext cx="3978300" cy="33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module.exports = {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/*...*/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module: {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rules: [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{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test: /\.js$/,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exclude: /(node_modules|bower_components)/,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use: {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  loader: 'babel-loader',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  options: {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    presets: ['@babel/preset-env']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  }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  }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  }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  ]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}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  /*...*/</a:t>
            </a:r>
            <a:endParaRPr sz="1200"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200">
                <a:solidFill>
                  <a:srgbClr val="1155CC"/>
                </a:solidFill>
              </a:rPr>
              <a:t>}</a:t>
            </a:r>
            <a:endParaRPr sz="1200">
              <a:solidFill>
                <a:srgbClr val="1155CC"/>
              </a:solidFill>
            </a:endParaRPr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52;p25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53;p25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6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Горячая перезагрузка </a:t>
            </a:r>
            <a:endParaRPr>
              <a:solidFill>
                <a:srgbClr val="666666"/>
              </a:solidFill>
            </a:endParaRPr>
          </a:p>
          <a:p>
            <a:pPr marL="0" lvl="0" indent="0" algn="l">
              <a:spcBef>
                <a:spcPts val="160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Для горячей перезагрузки (hot reloading) нужен webpack-dev-server.</a:t>
            </a:r>
            <a:endParaRPr>
              <a:solidFill>
                <a:srgbClr val="666666"/>
              </a:solidFill>
            </a:endParaRPr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$ npm install -g webpack-dev-server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59;p26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60;p26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6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Плагины — это почти то же самое, что и загрузчики, они могут сделать то, что не могут загрузчики. Ко всему прочему, Webpack построен на системе плагинов, которые вы используете в своем файле конфигурации.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66;p27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67;p27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6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Плагин HTMLWebpackPlugin автоматически создает HTML-файл с уже подключенным скриптом.</a:t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6" name="Google Shape;168;p27" hidden="0"/>
          <p:cNvSpPr>
            <a:spLocks noAdjustHandles="0" noChangeArrowheads="0"/>
          </p:cNvSpPr>
          <p:nvPr isPhoto="0" userDrawn="0"/>
        </p:nvSpPr>
        <p:spPr bwMode="auto">
          <a:xfrm>
            <a:off x="3606000" y="2571750"/>
            <a:ext cx="3000000" cy="18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module.exports =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plugins: [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new HTMLWebpackPlugin()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]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}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74;p28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75;p28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6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CleanWebpackPlugin - перед перегенерацией файлов, чтобы очистить нашу папку dist/ и получить файл с конфигурацией.</a:t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6" name="Google Shape;176;p28" hidden="0"/>
          <p:cNvSpPr>
            <a:spLocks noAdjustHandles="0" noChangeArrowheads="0"/>
          </p:cNvSpPr>
          <p:nvPr isPhoto="0" userDrawn="0"/>
        </p:nvSpPr>
        <p:spPr bwMode="auto">
          <a:xfrm>
            <a:off x="3871475" y="2914650"/>
            <a:ext cx="3000000" cy="18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module.exports =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plugins: [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new CleanWebpackPlugin(['dist']),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]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}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82;p29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 плагины</a:t>
            </a:r>
            <a:endParaRPr/>
          </a:p>
        </p:txBody>
      </p:sp>
      <p:sp>
        <p:nvSpPr>
          <p:cNvPr id="5" name="Google Shape;183;p29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6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 sz="1900" u="sng">
                <a:solidFill>
                  <a:schemeClr val="hlink"/>
                </a:solidFill>
                <a:latin typeface="Arial"/>
                <a:ea typeface="Arial"/>
                <a:cs typeface="Arial"/>
                <a:hlinkClick r:id="rId2" tooltip="https://webpack.js.org/plugins/"/>
              </a:rPr>
              <a:t>https://webpack.js.org/plugins/</a:t>
            </a:r>
            <a:endParaRPr sz="2600">
              <a:solidFill>
                <a:srgbClr val="1155CC"/>
              </a:solidFill>
            </a:endParaRPr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89;p30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90;p30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6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Режимы вебпака: режим может быть настроен на development или production (по умолчанию стоит production).</a:t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6" name="Google Shape;191;p30" hidden="0"/>
          <p:cNvSpPr>
            <a:spLocks noAdjustHandles="0" noChangeArrowheads="0"/>
          </p:cNvSpPr>
          <p:nvPr isPhoto="0" userDrawn="0"/>
        </p:nvSpPr>
        <p:spPr bwMode="auto">
          <a:xfrm>
            <a:off x="3871475" y="2914650"/>
            <a:ext cx="3000000" cy="18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module.exports =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entry: './index.js',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mode: 'development',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output: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path: path.resolve(__dirname, 'dist'),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filename: 'app.js'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}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}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97;p31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98;p31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665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Режим development:</a:t>
            </a:r>
            <a:endParaRPr>
              <a:solidFill>
                <a:srgbClr val="666666"/>
              </a:solidFill>
            </a:endParaRPr>
          </a:p>
          <a:p>
            <a:pPr marL="457200" lvl="0" indent="-342900" algn="l"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  <a:defRPr/>
            </a:pPr>
            <a:r>
              <a:rPr lang="ru">
                <a:solidFill>
                  <a:srgbClr val="666666"/>
                </a:solidFill>
              </a:rPr>
              <a:t>менее оптимизирован, чем production</a:t>
            </a:r>
            <a:endParaRPr>
              <a:solidFill>
                <a:srgbClr val="666666"/>
              </a:solidFill>
            </a:endParaRPr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  <a:defRPr/>
            </a:pPr>
            <a:r>
              <a:rPr lang="ru">
                <a:solidFill>
                  <a:srgbClr val="666666"/>
                </a:solidFill>
              </a:rPr>
              <a:t>работает быстрее</a:t>
            </a:r>
            <a:endParaRPr>
              <a:solidFill>
                <a:srgbClr val="666666"/>
              </a:solidFill>
            </a:endParaRPr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  <a:defRPr/>
            </a:pPr>
            <a:r>
              <a:rPr lang="ru">
                <a:solidFill>
                  <a:srgbClr val="666666"/>
                </a:solidFill>
              </a:rPr>
              <a:t>не удаляет комментарии</a:t>
            </a:r>
            <a:endParaRPr>
              <a:solidFill>
                <a:srgbClr val="666666"/>
              </a:solidFill>
            </a:endParaRPr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  <a:defRPr/>
            </a:pPr>
            <a:r>
              <a:rPr lang="ru">
                <a:solidFill>
                  <a:srgbClr val="666666"/>
                </a:solidFill>
              </a:rPr>
              <a:t>предоставляет более подробные сообщения об ошибках и способы их решения</a:t>
            </a:r>
            <a:endParaRPr>
              <a:solidFill>
                <a:srgbClr val="666666"/>
              </a:solidFill>
            </a:endParaRPr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  <a:defRPr/>
            </a:pPr>
            <a:r>
              <a:rPr lang="ru">
                <a:solidFill>
                  <a:srgbClr val="666666"/>
                </a:solidFill>
              </a:rPr>
              <a:t>сильно облегчает отладку</a:t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72;p14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Webpack</a:t>
            </a:r>
            <a:endParaRPr/>
          </a:p>
        </p:txBody>
      </p:sp>
      <p:sp>
        <p:nvSpPr>
          <p:cNvPr id="5" name="Google Shape;73;p14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Webpack — это инструмент, позволяющий скомпилировать, например, JavaScript модули в единый JS-файл. Webpack также известен как сборщик модулей.</a:t>
            </a:r>
            <a:endParaRPr/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r>
              <a:rPr lang="ru"/>
              <a:t>При большом количестве файлов он создает один объемный файл (или несколько файлов) для запуска вашего приложения.</a:t>
            </a: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204;p32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Обработка изображений</a:t>
            </a:r>
            <a:endParaRPr/>
          </a:p>
        </p:txBody>
      </p:sp>
      <p:sp>
        <p:nvSpPr>
          <p:cNvPr id="5" name="Google Shape;205;p32" hidden="0"/>
          <p:cNvSpPr>
            <a:spLocks noAdjustHandles="0" noChangeArrowheads="0"/>
          </p:cNvSpPr>
          <p:nvPr isPhoto="0" userDrawn="0"/>
        </p:nvSpPr>
        <p:spPr bwMode="auto">
          <a:xfrm>
            <a:off x="2201200" y="1803000"/>
            <a:ext cx="44244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module.exports =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module: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rules: [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 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    test: /\.(png|svg|jpg|gif)$/,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    use: [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      'file-loader'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    ]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  }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  ]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}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}</a:t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6" name="Google Shape;206;p32" hidden="0"/>
          <p:cNvSpPr>
            <a:spLocks noAdjustHandles="0" noChangeArrowheads="0"/>
          </p:cNvSpPr>
          <p:nvPr isPhoto="0" userDrawn="0"/>
        </p:nvSpPr>
        <p:spPr bwMode="auto">
          <a:xfrm>
            <a:off x="5785050" y="199102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1600">
                <a:latin typeface="Georgia"/>
                <a:ea typeface="Georgia"/>
                <a:cs typeface="Georgia"/>
                <a:highlight>
                  <a:srgbClr val="FFFFFF"/>
                </a:highlight>
              </a:rPr>
              <a:t>Позволяет импортировать изображения в ваш JavaScript</a:t>
            </a:r>
            <a:endParaRPr/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79;p15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Webpack</a:t>
            </a:r>
            <a:endParaRPr/>
          </a:p>
        </p:txBody>
      </p:sp>
      <p:sp>
        <p:nvSpPr>
          <p:cNvPr id="5" name="Google Shape;80;p15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Он также способен выполнять множество иных операций:</a:t>
            </a:r>
            <a:endParaRPr/>
          </a:p>
          <a:p>
            <a:pPr marL="457200" lvl="0" indent="-342900" algn="l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помогает собрать воедино ваши ресурсы</a:t>
            </a:r>
            <a:endParaRPr/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следит за изменениями и повторно выполняет задачи</a:t>
            </a:r>
            <a:endParaRPr/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может выполнить транспиляцию JavaScript следующего поколения до более старого стандарта JavaScript (ES5) с помощью Babel, что позволит использовать новейшие функции JavaScript, не беспокоясь о том, поддерживает их браузер или нет</a:t>
            </a:r>
            <a:endParaRPr/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86;p16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Webpack</a:t>
            </a:r>
            <a:endParaRPr/>
          </a:p>
        </p:txBody>
      </p:sp>
      <p:sp>
        <p:nvSpPr>
          <p:cNvPr id="5" name="Google Shape;87;p16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может конвертировать встроенные изображения в data:URI</a:t>
            </a:r>
            <a:endParaRPr/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позволяет использовать require() для CSS файлов</a:t>
            </a:r>
            <a:endParaRPr/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может запустить webpack-dev-server (в нём встроен локальный сервер и livereload (“живая перезагрузка браузера”))</a:t>
            </a:r>
            <a:endParaRPr/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может работать с Hot Module Replacement (замена горячего модуля)</a:t>
            </a:r>
            <a:endParaRPr/>
          </a:p>
          <a:p>
            <a:pPr marL="457200" lvl="0" indent="-342900" algn="l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pPr>
            <a:r>
              <a:rPr lang="ru"/>
              <a:t>может разделить выходной файл (output file) на несколько файлов, чтобы избежать медленной загрузки страницы из-за большого размера JS-файла</a:t>
            </a:r>
            <a:endParaRPr/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93;p17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Webpack</a:t>
            </a:r>
            <a:endParaRPr/>
          </a:p>
        </p:txBody>
      </p:sp>
      <p:sp>
        <p:nvSpPr>
          <p:cNvPr id="5" name="Google Shape;94;p17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Вам достаточно указать точку входа в ваше приложение (это может быть даже HTML-файл с тегами &lt;script&gt;), а webpack проанализирует файлы и объединит их в один выходной JavaScript-файл, содержащий все необходимое для запуска приложения.</a:t>
            </a:r>
            <a:endParaRPr/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oogle Shape;100;p18" hidden="0"/>
          <p:cNvPicPr/>
          <p:nvPr isPhoto="0" userDrawn="0"/>
        </p:nvPicPr>
        <p:blipFill>
          <a:blip r:embed="rId2">
            <a:alphaModFix/>
          </a:blip>
          <a:stretch/>
        </p:blipFill>
        <p:spPr bwMode="auto">
          <a:xfrm>
            <a:off x="351191" y="152399"/>
            <a:ext cx="7281094" cy="4838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06;p19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Webpack</a:t>
            </a:r>
            <a:endParaRPr/>
          </a:p>
        </p:txBody>
      </p:sp>
      <p:sp>
        <p:nvSpPr>
          <p:cNvPr id="5" name="Google Shape;107;p19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Вам достаточно указать точку входа в ваше приложение (это может быть даже HTML-файл с тегами &lt;script&gt;), а webpack проанализирует файлы и объединит их в один выходной JavaScript-файл, содержащий все необходимое для запуска приложения.</a:t>
            </a:r>
            <a:endParaRPr/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13;p20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Установка </a:t>
            </a:r>
            <a:r>
              <a:rPr lang="ru"/>
              <a:t>Webpack</a:t>
            </a:r>
            <a:endParaRPr/>
          </a:p>
        </p:txBody>
      </p:sp>
      <p:sp>
        <p:nvSpPr>
          <p:cNvPr id="5" name="Google Shape;114;p20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npm install -g webpack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1600"/>
              </a:spcBef>
              <a:spcAft>
                <a:spcPts val="0"/>
              </a:spcAft>
              <a:buNone/>
              <a:defRPr/>
            </a:pPr>
            <a:r>
              <a:rPr lang="ru"/>
              <a:t>Сборка проекта:</a:t>
            </a:r>
            <a:endParaRPr/>
          </a:p>
          <a:p>
            <a:pPr marL="0" lvl="0" indent="0" algn="l">
              <a:spcBef>
                <a:spcPts val="160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npm init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Google Shape;120;p21" hidden="0"/>
          <p:cNvSpPr>
            <a:spLocks noAdjustHandles="0" noChangeArrowheads="0"/>
          </p:cNvSpPr>
          <p:nvPr isPhoto="0" userDrawn="0">
            <p:ph type="title" hasCustomPrompt="0"/>
          </p:nvPr>
        </p:nvSpPr>
        <p:spPr bwMode="auto">
          <a:xfrm>
            <a:off x="471899" y="73872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 Webpack</a:t>
            </a:r>
            <a:endParaRPr/>
          </a:p>
        </p:txBody>
      </p:sp>
      <p:sp>
        <p:nvSpPr>
          <p:cNvPr id="5" name="Google Shape;121;p21" hidden="0"/>
          <p:cNvSpPr>
            <a:spLocks noAdjustHandles="0" noChangeArrowheads="0"/>
          </p:cNvSpPr>
          <p:nvPr isPhoto="0" userDrawn="0">
            <p:ph type="body" idx="1" hasCustomPrompt="0"/>
          </p:nvPr>
        </p:nvSpPr>
        <p:spPr bwMode="auto">
          <a:xfrm>
            <a:off x="471899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  <a:defRPr/>
            </a:pPr>
            <a:r>
              <a:rPr lang="ru">
                <a:solidFill>
                  <a:srgbClr val="666666"/>
                </a:solidFill>
              </a:rPr>
              <a:t>По умолчанию, точкой входа является ./src/index.js. Нижеприведенный пример использует файл ./index.js в качестве входной точки.</a:t>
            </a:r>
            <a:endParaRPr>
              <a:solidFill>
                <a:srgbClr val="666666"/>
              </a:solidFill>
            </a:endParaRPr>
          </a:p>
        </p:txBody>
      </p:sp>
      <p:sp>
        <p:nvSpPr>
          <p:cNvPr id="6" name="Google Shape;122;p21" hidden="0"/>
          <p:cNvSpPr>
            <a:spLocks noAdjustHandles="0" noChangeArrowheads="0"/>
          </p:cNvSpPr>
          <p:nvPr isPhoto="0" userDrawn="0"/>
        </p:nvSpPr>
        <p:spPr bwMode="auto">
          <a:xfrm>
            <a:off x="1316275" y="2842775"/>
            <a:ext cx="3000000" cy="22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module.exports = {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entry: './index.js'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  /*...*/</a:t>
            </a:r>
            <a:endParaRPr>
              <a:solidFill>
                <a:srgbClr val="1155CC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>
                <a:solidFill>
                  <a:srgbClr val="1155CC"/>
                </a:solidFill>
              </a:rPr>
              <a:t>}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7953526" y="239081"/>
            <a:ext cx="1099229" cy="2154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ONLYOFFICE/5.6.0.0</Application>
  <PresentationFormat>On-screen Show (4:3)</PresentationFormat>
  <Paragraphs>0</Paragraphs>
  <Slides>20</Slides>
  <Notes>20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</cp:coreProperties>
</file>